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25" r:id="rId1"/>
  </p:sldMasterIdLst>
  <p:notesMasterIdLst>
    <p:notesMasterId r:id="rId3"/>
  </p:notesMasterIdLst>
  <p:sldIdLst>
    <p:sldId id="1679" r:id="rId2"/>
  </p:sldIdLst>
  <p:sldSz cx="9144000" cy="6858000" type="screen4x3"/>
  <p:notesSz cx="6954838" cy="9309100"/>
  <p:defaultTex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1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1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1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1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Gentry" initials="SG" lastIdx="2" clrIdx="0">
    <p:extLst>
      <p:ext uri="{19B8F6BF-5375-455C-9EA6-DF929625EA0E}">
        <p15:presenceInfo xmlns:p15="http://schemas.microsoft.com/office/powerpoint/2012/main" userId="S-1-5-21-1106016153-1179625976-2653309808-11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01" autoAdjust="0"/>
  </p:normalViewPr>
  <p:slideViewPr>
    <p:cSldViewPr>
      <p:cViewPr varScale="1">
        <p:scale>
          <a:sx n="86" d="100"/>
          <a:sy n="86" d="100"/>
        </p:scale>
        <p:origin x="1348" y="56"/>
      </p:cViewPr>
      <p:guideLst>
        <p:guide orient="horz" pos="2160"/>
        <p:guide pos="2880"/>
      </p:guideLst>
    </p:cSldViewPr>
  </p:slideViewPr>
  <p:outlineViewPr>
    <p:cViewPr>
      <p:scale>
        <a:sx n="33" d="100"/>
        <a:sy n="33" d="100"/>
      </p:scale>
      <p:origin x="0" y="-17536"/>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eaLnBrk="1" hangingPunct="1">
              <a:defRPr sz="1200"/>
            </a:lvl1pPr>
          </a:lstStyle>
          <a:p>
            <a:pPr>
              <a:defRPr/>
            </a:pPr>
            <a:endParaRPr lang="en-US" altLang="zh-CN"/>
          </a:p>
        </p:txBody>
      </p:sp>
      <p:sp>
        <p:nvSpPr>
          <p:cNvPr id="164867" name="Rectangle 3"/>
          <p:cNvSpPr>
            <a:spLocks noGrp="1" noChangeArrowheads="1"/>
          </p:cNvSpPr>
          <p:nvPr>
            <p:ph type="dt" idx="1"/>
          </p:nvPr>
        </p:nvSpPr>
        <p:spPr bwMode="auto">
          <a:xfrm>
            <a:off x="3941075" y="0"/>
            <a:ext cx="3013763" cy="46545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eaLnBrk="1" hangingPunct="1">
              <a:defRPr sz="1200"/>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1150938" y="698500"/>
            <a:ext cx="4652962"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9" name="Rectangle 5"/>
          <p:cNvSpPr>
            <a:spLocks noGrp="1" noChangeArrowheads="1"/>
          </p:cNvSpPr>
          <p:nvPr>
            <p:ph type="body" sz="quarter" idx="3"/>
          </p:nvPr>
        </p:nvSpPr>
        <p:spPr bwMode="auto">
          <a:xfrm>
            <a:off x="927312" y="4421823"/>
            <a:ext cx="5100215" cy="4189095"/>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64870" name="Rectangle 6"/>
          <p:cNvSpPr>
            <a:spLocks noGrp="1" noChangeArrowheads="1"/>
          </p:cNvSpPr>
          <p:nvPr>
            <p:ph type="ftr" sz="quarter" idx="4"/>
          </p:nvPr>
        </p:nvSpPr>
        <p:spPr bwMode="auto">
          <a:xfrm>
            <a:off x="0"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eaLnBrk="1" hangingPunct="1">
              <a:defRPr sz="1200"/>
            </a:lvl1pPr>
          </a:lstStyle>
          <a:p>
            <a:pPr>
              <a:defRPr/>
            </a:pPr>
            <a:endParaRPr lang="en-US" altLang="zh-CN"/>
          </a:p>
        </p:txBody>
      </p:sp>
      <p:sp>
        <p:nvSpPr>
          <p:cNvPr id="164871" name="Rectangle 7"/>
          <p:cNvSpPr>
            <a:spLocks noGrp="1" noChangeArrowheads="1"/>
          </p:cNvSpPr>
          <p:nvPr>
            <p:ph type="sldNum" sz="quarter" idx="5"/>
          </p:nvPr>
        </p:nvSpPr>
        <p:spPr bwMode="auto">
          <a:xfrm>
            <a:off x="3941075" y="8843645"/>
            <a:ext cx="3013763" cy="465455"/>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eaLnBrk="1" hangingPunct="1">
              <a:defRPr sz="1200"/>
            </a:lvl1pPr>
          </a:lstStyle>
          <a:p>
            <a:pPr>
              <a:defRPr/>
            </a:pPr>
            <a:fld id="{59E24F08-0895-4A32-8196-8E940035A8F3}" type="slidenum">
              <a:rPr lang="zh-CN" altLang="en-US"/>
              <a:pPr>
                <a:defRPr/>
              </a:pPr>
              <a:t>‹#›</a:t>
            </a:fld>
            <a:endParaRPr lang="en-US" altLang="zh-CN"/>
          </a:p>
        </p:txBody>
      </p:sp>
    </p:spTree>
    <p:extLst>
      <p:ext uri="{BB962C8B-B14F-4D97-AF65-F5344CB8AC3E}">
        <p14:creationId xmlns:p14="http://schemas.microsoft.com/office/powerpoint/2010/main" val="2250776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2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2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2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9E24F08-0895-4A32-8196-8E940035A8F3}" type="slidenum">
              <a:rPr lang="zh-CN" altLang="en-US" smtClean="0"/>
              <a:pPr>
                <a:defRPr/>
              </a:pPr>
              <a:t>1</a:t>
            </a:fld>
            <a:endParaRPr lang="en-US" altLang="zh-CN"/>
          </a:p>
        </p:txBody>
      </p:sp>
    </p:spTree>
    <p:extLst>
      <p:ext uri="{BB962C8B-B14F-4D97-AF65-F5344CB8AC3E}">
        <p14:creationId xmlns:p14="http://schemas.microsoft.com/office/powerpoint/2010/main" val="248834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A363E735-5D16-46A4-80DD-BC676B982CB0}" type="slidenum">
              <a:rPr lang="zh-CN" altLang="en-US" smtClean="0"/>
              <a:pPr>
                <a:defRPr/>
              </a:pPr>
              <a:t>‹#›</a:t>
            </a:fld>
            <a:endParaRPr lang="en-US" altLang="zh-CN"/>
          </a:p>
        </p:txBody>
      </p:sp>
    </p:spTree>
    <p:extLst>
      <p:ext uri="{BB962C8B-B14F-4D97-AF65-F5344CB8AC3E}">
        <p14:creationId xmlns:p14="http://schemas.microsoft.com/office/powerpoint/2010/main" val="116183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4B9124EC-23A1-44C8-81F6-D24979049E81}" type="slidenum">
              <a:rPr lang="zh-CN" altLang="en-US" smtClean="0"/>
              <a:pPr>
                <a:defRPr/>
              </a:pPr>
              <a:t>‹#›</a:t>
            </a:fld>
            <a:endParaRPr lang="en-US" altLang="zh-CN"/>
          </a:p>
        </p:txBody>
      </p:sp>
    </p:spTree>
    <p:extLst>
      <p:ext uri="{BB962C8B-B14F-4D97-AF65-F5344CB8AC3E}">
        <p14:creationId xmlns:p14="http://schemas.microsoft.com/office/powerpoint/2010/main" val="351364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4B9124EC-23A1-44C8-81F6-D24979049E81}" type="slidenum">
              <a:rPr lang="zh-CN" altLang="en-US" smtClean="0"/>
              <a:pPr>
                <a:defRPr/>
              </a:pPr>
              <a:t>‹#›</a:t>
            </a:fld>
            <a:endParaRPr lang="en-US" altLang="zh-C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9510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4B9124EC-23A1-44C8-81F6-D24979049E81}" type="slidenum">
              <a:rPr lang="zh-CN" altLang="en-US" smtClean="0"/>
              <a:pPr>
                <a:defRPr/>
              </a:pPr>
              <a:t>‹#›</a:t>
            </a:fld>
            <a:endParaRPr lang="en-US" altLang="zh-CN"/>
          </a:p>
        </p:txBody>
      </p:sp>
    </p:spTree>
    <p:extLst>
      <p:ext uri="{BB962C8B-B14F-4D97-AF65-F5344CB8AC3E}">
        <p14:creationId xmlns:p14="http://schemas.microsoft.com/office/powerpoint/2010/main" val="2098744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4B9124EC-23A1-44C8-81F6-D24979049E81}" type="slidenum">
              <a:rPr lang="zh-CN" altLang="en-US" smtClean="0"/>
              <a:pPr>
                <a:defRPr/>
              </a:pPr>
              <a:t>‹#›</a:t>
            </a:fld>
            <a:endParaRPr lang="en-US" altLang="zh-C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008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4B9124EC-23A1-44C8-81F6-D24979049E81}" type="slidenum">
              <a:rPr lang="zh-CN" altLang="en-US" smtClean="0"/>
              <a:pPr>
                <a:defRPr/>
              </a:pPr>
              <a:t>‹#›</a:t>
            </a:fld>
            <a:endParaRPr lang="en-US" altLang="zh-CN"/>
          </a:p>
        </p:txBody>
      </p:sp>
    </p:spTree>
    <p:extLst>
      <p:ext uri="{BB962C8B-B14F-4D97-AF65-F5344CB8AC3E}">
        <p14:creationId xmlns:p14="http://schemas.microsoft.com/office/powerpoint/2010/main" val="306123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C8DDB2CF-7339-4178-824F-9227E0DBF8E7}" type="slidenum">
              <a:rPr lang="zh-CN" altLang="en-US" smtClean="0"/>
              <a:pPr>
                <a:defRPr/>
              </a:pPr>
              <a:t>‹#›</a:t>
            </a:fld>
            <a:endParaRPr lang="en-US" altLang="zh-CN"/>
          </a:p>
        </p:txBody>
      </p:sp>
    </p:spTree>
    <p:extLst>
      <p:ext uri="{BB962C8B-B14F-4D97-AF65-F5344CB8AC3E}">
        <p14:creationId xmlns:p14="http://schemas.microsoft.com/office/powerpoint/2010/main" val="3082953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8FBF2294-5421-443D-82B3-87E63160E3A6}" type="slidenum">
              <a:rPr lang="zh-CN" altLang="en-US" smtClean="0"/>
              <a:pPr>
                <a:defRPr/>
              </a:pPr>
              <a:t>‹#›</a:t>
            </a:fld>
            <a:endParaRPr lang="en-US" altLang="zh-CN"/>
          </a:p>
        </p:txBody>
      </p:sp>
    </p:spTree>
    <p:extLst>
      <p:ext uri="{BB962C8B-B14F-4D97-AF65-F5344CB8AC3E}">
        <p14:creationId xmlns:p14="http://schemas.microsoft.com/office/powerpoint/2010/main" val="2844781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3BFF601D-CDE1-4853-972A-D4DD160994AB}" type="slidenum">
              <a:rPr lang="zh-CN" altLang="en-US" smtClean="0"/>
              <a:pPr>
                <a:defRPr/>
              </a:pPr>
              <a:t>‹#›</a:t>
            </a:fld>
            <a:endParaRPr lang="en-US" altLang="zh-CN"/>
          </a:p>
        </p:txBody>
      </p:sp>
    </p:spTree>
    <p:extLst>
      <p:ext uri="{BB962C8B-B14F-4D97-AF65-F5344CB8AC3E}">
        <p14:creationId xmlns:p14="http://schemas.microsoft.com/office/powerpoint/2010/main" val="332926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CD6759C5-544A-48CA-969C-D14E3DE0C31C}" type="slidenum">
              <a:rPr lang="zh-CN" altLang="en-US" smtClean="0"/>
              <a:pPr>
                <a:defRPr/>
              </a:pPr>
              <a:t>‹#›</a:t>
            </a:fld>
            <a:endParaRPr lang="en-US" altLang="zh-CN"/>
          </a:p>
        </p:txBody>
      </p:sp>
    </p:spTree>
    <p:extLst>
      <p:ext uri="{BB962C8B-B14F-4D97-AF65-F5344CB8AC3E}">
        <p14:creationId xmlns:p14="http://schemas.microsoft.com/office/powerpoint/2010/main" val="3564499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884D0B88-B4BA-461B-B0FC-4B25F01B6A23}" type="slidenum">
              <a:rPr lang="zh-CN" altLang="en-US" smtClean="0"/>
              <a:pPr>
                <a:defRPr/>
              </a:pPr>
              <a:t>‹#›</a:t>
            </a:fld>
            <a:endParaRPr lang="en-US" altLang="zh-CN"/>
          </a:p>
        </p:txBody>
      </p:sp>
    </p:spTree>
    <p:extLst>
      <p:ext uri="{BB962C8B-B14F-4D97-AF65-F5344CB8AC3E}">
        <p14:creationId xmlns:p14="http://schemas.microsoft.com/office/powerpoint/2010/main" val="82850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BD88B667-5222-4D42-B734-0ECD2B42E268}" type="slidenum">
              <a:rPr lang="zh-CN" altLang="en-US" smtClean="0"/>
              <a:pPr>
                <a:defRPr/>
              </a:pPr>
              <a:t>‹#›</a:t>
            </a:fld>
            <a:endParaRPr lang="en-US" altLang="zh-CN"/>
          </a:p>
        </p:txBody>
      </p:sp>
    </p:spTree>
    <p:extLst>
      <p:ext uri="{BB962C8B-B14F-4D97-AF65-F5344CB8AC3E}">
        <p14:creationId xmlns:p14="http://schemas.microsoft.com/office/powerpoint/2010/main" val="2156174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131B0D41-8E0D-46EF-90F5-E0A7A3B16F75}" type="slidenum">
              <a:rPr lang="zh-CN" altLang="en-US" smtClean="0"/>
              <a:pPr>
                <a:defRPr/>
              </a:pPr>
              <a:t>‹#›</a:t>
            </a:fld>
            <a:endParaRPr lang="en-US" altLang="zh-CN"/>
          </a:p>
        </p:txBody>
      </p:sp>
    </p:spTree>
    <p:extLst>
      <p:ext uri="{BB962C8B-B14F-4D97-AF65-F5344CB8AC3E}">
        <p14:creationId xmlns:p14="http://schemas.microsoft.com/office/powerpoint/2010/main" val="220378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3EC824BF-8692-4B76-8733-41F6E61DC43F}" type="slidenum">
              <a:rPr lang="zh-CN" altLang="en-US" smtClean="0"/>
              <a:pPr>
                <a:defRPr/>
              </a:pPr>
              <a:t>‹#›</a:t>
            </a:fld>
            <a:endParaRPr lang="en-US" altLang="zh-CN"/>
          </a:p>
        </p:txBody>
      </p:sp>
    </p:spTree>
    <p:extLst>
      <p:ext uri="{BB962C8B-B14F-4D97-AF65-F5344CB8AC3E}">
        <p14:creationId xmlns:p14="http://schemas.microsoft.com/office/powerpoint/2010/main" val="77724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584F948A-0FD7-4CA0-B8EF-CA3C9563E172}" type="slidenum">
              <a:rPr lang="zh-CN" altLang="en-US" smtClean="0"/>
              <a:pPr>
                <a:defRPr/>
              </a:pPr>
              <a:t>‹#›</a:t>
            </a:fld>
            <a:endParaRPr lang="en-US" altLang="zh-CN"/>
          </a:p>
        </p:txBody>
      </p:sp>
    </p:spTree>
    <p:extLst>
      <p:ext uri="{BB962C8B-B14F-4D97-AF65-F5344CB8AC3E}">
        <p14:creationId xmlns:p14="http://schemas.microsoft.com/office/powerpoint/2010/main" val="327998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E2E9C805-114E-40C9-8FAB-BFA5A3900FB9}" type="slidenum">
              <a:rPr lang="zh-CN" altLang="en-US" smtClean="0"/>
              <a:pPr>
                <a:defRPr/>
              </a:pPr>
              <a:t>‹#›</a:t>
            </a:fld>
            <a:endParaRPr lang="en-US" altLang="zh-CN"/>
          </a:p>
        </p:txBody>
      </p:sp>
    </p:spTree>
    <p:extLst>
      <p:ext uri="{BB962C8B-B14F-4D97-AF65-F5344CB8AC3E}">
        <p14:creationId xmlns:p14="http://schemas.microsoft.com/office/powerpoint/2010/main" val="3760485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4B9124EC-23A1-44C8-81F6-D24979049E81}" type="slidenum">
              <a:rPr lang="zh-CN" altLang="en-US" smtClean="0"/>
              <a:pPr>
                <a:defRPr/>
              </a:pPr>
              <a:t>‹#›</a:t>
            </a:fld>
            <a:endParaRPr lang="en-US" altLang="zh-CN"/>
          </a:p>
        </p:txBody>
      </p:sp>
    </p:spTree>
    <p:extLst>
      <p:ext uri="{BB962C8B-B14F-4D97-AF65-F5344CB8AC3E}">
        <p14:creationId xmlns:p14="http://schemas.microsoft.com/office/powerpoint/2010/main" val="610339987"/>
      </p:ext>
    </p:extLst>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 id="2147484537" r:id="rId12"/>
    <p:sldLayoutId id="2147484538" r:id="rId13"/>
    <p:sldLayoutId id="2147484539" r:id="rId14"/>
    <p:sldLayoutId id="2147484540" r:id="rId15"/>
    <p:sldLayoutId id="21474845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rmingwang.com/"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drmingwang.com/about/movie-sight.html" TargetMode="External"/><Relationship Id="rId5" Type="http://schemas.openxmlformats.org/officeDocument/2006/relationships/image" Target="../media/image1.png"/><Relationship Id="rId4" Type="http://schemas.openxmlformats.org/officeDocument/2006/relationships/hyperlink" Target="http://www.fromdarknesstosigh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774203"/>
            <a:ext cx="8856984" cy="1297343"/>
          </a:xfrm>
        </p:spPr>
        <p:txBody>
          <a:bodyPr>
            <a:normAutofit fontScale="90000"/>
          </a:bodyPr>
          <a:lstStyle/>
          <a:p>
            <a:r>
              <a:rPr lang="en-US" altLang="zh-CN" sz="2200" b="1" u="sng" dirty="0">
                <a:solidFill>
                  <a:schemeClr val="tx1"/>
                </a:solidFill>
                <a:latin typeface="Times New Roman" panose="02020603050405020304" pitchFamily="18" charset="0"/>
                <a:cs typeface="Times New Roman" panose="02020603050405020304" pitchFamily="18" charset="0"/>
              </a:rPr>
              <a:t>10/27 Friday</a:t>
            </a:r>
            <a:r>
              <a:rPr lang="en-US" altLang="zh-CN" sz="2200" b="1" dirty="0">
                <a:solidFill>
                  <a:schemeClr val="tx1"/>
                </a:solidFill>
                <a:latin typeface="Times New Roman" panose="02020603050405020304" pitchFamily="18" charset="0"/>
                <a:cs typeface="Times New Roman" panose="02020603050405020304" pitchFamily="18" charset="0"/>
              </a:rPr>
              <a:t>, </a:t>
            </a:r>
            <a:r>
              <a:rPr lang="zh-CN" altLang="en-US" sz="2200" dirty="0">
                <a:solidFill>
                  <a:schemeClr val="tx1"/>
                </a:solidFill>
                <a:latin typeface="Times New Roman" panose="02020603050405020304" pitchFamily="18" charset="0"/>
                <a:cs typeface="Times New Roman" panose="02020603050405020304" pitchFamily="18" charset="0"/>
              </a:rPr>
              <a:t>美国环城影城</a:t>
            </a:r>
            <a:r>
              <a:rPr lang="en-US" sz="22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Universal Studio</a:t>
            </a:r>
            <a:r>
              <a:rPr lang="zh-CN" altLang="en-US" sz="22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将在全美各地上映</a:t>
            </a:r>
            <a:r>
              <a:rPr lang="zh-CN" altLang="en-US" sz="2200" dirty="0">
                <a:solidFill>
                  <a:schemeClr val="tx1"/>
                </a:solidFill>
                <a:latin typeface="Times New Roman" panose="02020603050405020304" pitchFamily="18" charset="0"/>
                <a:cs typeface="Times New Roman" panose="02020603050405020304" pitchFamily="18" charset="0"/>
              </a:rPr>
              <a:t>电影 </a:t>
            </a:r>
            <a:r>
              <a:rPr lang="en-US" sz="2200" u="sng" dirty="0">
                <a:solidFill>
                  <a:srgbClr val="5F5F5F"/>
                </a:solidFill>
                <a:latin typeface="Times New Roman" panose="02020603050405020304" pitchFamily="18" charset="0"/>
                <a:cs typeface="Times New Roman" panose="02020603050405020304" pitchFamily="18" charset="0"/>
              </a:rPr>
              <a:t>“Sight” (www.drmingwang.com)</a:t>
            </a:r>
            <a:r>
              <a:rPr lang="zh-CN" altLang="en-US" sz="2200" dirty="0">
                <a:solidFill>
                  <a:srgbClr val="5F5F5F"/>
                </a:solidFill>
                <a:latin typeface="Times New Roman" panose="02020603050405020304" pitchFamily="18" charset="0"/>
                <a:cs typeface="Times New Roman" panose="02020603050405020304" pitchFamily="18" charset="0"/>
              </a:rPr>
              <a:t>。</a:t>
            </a:r>
            <a:r>
              <a:rPr lang="zh-CN" altLang="en-US" sz="2200" u="sng" dirty="0">
                <a:solidFill>
                  <a:srgbClr val="5F5F5F"/>
                </a:solidFill>
                <a:latin typeface="Times New Roman" panose="02020603050405020304" pitchFamily="18" charset="0"/>
                <a:cs typeface="Times New Roman" panose="02020603050405020304" pitchFamily="18" charset="0"/>
              </a:rPr>
              <a:t> 本片</a:t>
            </a:r>
            <a:r>
              <a:rPr lang="zh-CN" altLang="en-US" sz="2200" dirty="0">
                <a:solidFill>
                  <a:schemeClr val="tx1"/>
                </a:solidFill>
                <a:latin typeface="Times New Roman" panose="02020603050405020304" pitchFamily="18" charset="0"/>
                <a:cs typeface="Times New Roman" panose="02020603050405020304" pitchFamily="18" charset="0"/>
              </a:rPr>
              <a:t>是以爱尔美国眼科</a:t>
            </a:r>
            <a:r>
              <a:rPr lang="en-US" sz="2200" dirty="0">
                <a:solidFill>
                  <a:schemeClr val="tx1"/>
                </a:solidFill>
                <a:latin typeface="Times New Roman" panose="02020603050405020304" pitchFamily="18" charset="0"/>
                <a:cs typeface="Times New Roman" panose="02020603050405020304" pitchFamily="18" charset="0"/>
              </a:rPr>
              <a:t> CEO</a:t>
            </a:r>
            <a:r>
              <a:rPr lang="zh-CN" altLang="en-US" sz="2200" u="sng" dirty="0">
                <a:solidFill>
                  <a:srgbClr val="5F5F5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王明旭教授</a:t>
            </a:r>
            <a:r>
              <a:rPr lang="en-US" sz="2200" u="sng" dirty="0">
                <a:solidFill>
                  <a:srgbClr val="5F5F5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zh-CN" altLang="en-US" sz="2200" u="sng" dirty="0">
                <a:solidFill>
                  <a:srgbClr val="5F5F5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哈佛</a:t>
            </a:r>
            <a:r>
              <a:rPr lang="en-US" sz="2200" u="sng" dirty="0">
                <a:solidFill>
                  <a:srgbClr val="5F5F5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MIT</a:t>
            </a:r>
            <a:r>
              <a:rPr lang="zh-CN" altLang="en-US" sz="2200" u="sng" dirty="0">
                <a:solidFill>
                  <a:srgbClr val="5F5F5F"/>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医学双博士、激光物理博士</a:t>
            </a:r>
            <a:r>
              <a:rPr lang="en-US" sz="2200" u="sng"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lang="en-US" sz="2200" u="sng" dirty="0">
                <a:solidFill>
                  <a:schemeClr val="tx1"/>
                </a:solidFill>
                <a:latin typeface="Times New Roman" panose="02020603050405020304" pitchFamily="18" charset="0"/>
                <a:cs typeface="Times New Roman" panose="02020603050405020304" pitchFamily="18" charset="0"/>
              </a:rPr>
              <a:t> (Ming Wang, MD, PhD)</a:t>
            </a:r>
            <a:r>
              <a:rPr lang="zh-CN" altLang="en-US" sz="2200" dirty="0">
                <a:solidFill>
                  <a:schemeClr val="tx1"/>
                </a:solidFill>
                <a:latin typeface="Times New Roman" panose="02020603050405020304" pitchFamily="18" charset="0"/>
                <a:cs typeface="Times New Roman" panose="02020603050405020304" pitchFamily="18" charset="0"/>
              </a:rPr>
              <a:t>的传记</a:t>
            </a:r>
            <a:r>
              <a:rPr lang="en-US" sz="2200" u="sng"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”From Darkness to Sight”</a:t>
            </a:r>
            <a:r>
              <a:rPr lang="zh-CN" altLang="en-US" sz="2200" dirty="0">
                <a:solidFill>
                  <a:schemeClr val="tx1"/>
                </a:solidFill>
                <a:latin typeface="Times New Roman" panose="02020603050405020304" pitchFamily="18" charset="0"/>
                <a:cs typeface="Times New Roman" panose="02020603050405020304" pitchFamily="18" charset="0"/>
              </a:rPr>
              <a:t>改编而拍摄的。电影讲述了一个出身清苦的年轻人身处逆境却不气馁，对知识孜孜以求，从中科大赴美留学后又经历了种族歧视，但仍自强不息，发明了一项帮助盲人视力复明的羊膜无形眼镜技术并取得了美国专利，目前已被几乎所有国家的上万名眼科医生广泛采用，为全世界上百万盲人恢复了视力，从而在世界和美国眼科界以一个中国人的形象站立了起来的感人的励志故事。</a:t>
            </a:r>
            <a:br>
              <a:rPr lang="en-US" dirty="0"/>
            </a:br>
            <a:endParaRPr lang="en-US" dirty="0"/>
          </a:p>
        </p:txBody>
      </p:sp>
      <p:sp>
        <p:nvSpPr>
          <p:cNvPr id="5" name="Slide Number Placeholder 4"/>
          <p:cNvSpPr>
            <a:spLocks noGrp="1"/>
          </p:cNvSpPr>
          <p:nvPr>
            <p:ph type="sldNum" sz="quarter" idx="12"/>
          </p:nvPr>
        </p:nvSpPr>
        <p:spPr/>
        <p:txBody>
          <a:bodyPr/>
          <a:lstStyle/>
          <a:p>
            <a:fld id="{078CA1E6-1B09-488D-A1FF-E8A47C315D27}" type="slidenum">
              <a:rPr lang="en-US" smtClean="0"/>
              <a:pPr/>
              <a:t>1</a:t>
            </a:fld>
            <a:endParaRPr lang="en-US" dirty="0"/>
          </a:p>
          <a:p>
            <a:endParaRPr lang="en-US" dirty="0"/>
          </a:p>
        </p:txBody>
      </p:sp>
      <p:sp>
        <p:nvSpPr>
          <p:cNvPr id="6" name="Rectangle 5"/>
          <p:cNvSpPr/>
          <p:nvPr/>
        </p:nvSpPr>
        <p:spPr>
          <a:xfrm>
            <a:off x="2145323" y="1270420"/>
            <a:ext cx="4572000" cy="369332"/>
          </a:xfrm>
          <a:prstGeom prst="rect">
            <a:avLst/>
          </a:prstGeom>
        </p:spPr>
        <p:txBody>
          <a:bodyPr>
            <a:spAutoFit/>
          </a:bodyPr>
          <a:lstStyle/>
          <a:p>
            <a:r>
              <a:rPr lang="zh-CN" altLang="en-US" dirty="0"/>
              <a:t>。</a:t>
            </a:r>
            <a:endParaRPr lang="en-US" dirty="0"/>
          </a:p>
        </p:txBody>
      </p:sp>
      <p:pic>
        <p:nvPicPr>
          <p:cNvPr id="16386" name="Picture 2" descr="Sight_Pitch_9.3.22-Pa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3448" y="1052736"/>
            <a:ext cx="3845682" cy="21689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1FB0F25-BD61-9023-ECE7-531689490E20}"/>
              </a:ext>
            </a:extLst>
          </p:cNvPr>
          <p:cNvSpPr txBox="1"/>
          <p:nvPr/>
        </p:nvSpPr>
        <p:spPr>
          <a:xfrm>
            <a:off x="2811359" y="1164076"/>
            <a:ext cx="2570549" cy="2369880"/>
          </a:xfrm>
          <a:prstGeom prst="rect">
            <a:avLst/>
          </a:prstGeom>
          <a:noFill/>
        </p:spPr>
        <p:txBody>
          <a:bodyPr wrap="square">
            <a:spAutoFit/>
          </a:bodyPr>
          <a:lstStyle/>
          <a:p>
            <a:r>
              <a:rPr lang="en-US" altLang="zh-CN" sz="2400" u="sng" dirty="0">
                <a:latin typeface="Microsoft YaHei" panose="020B0503020204020204" pitchFamily="34" charset="-122"/>
                <a:ea typeface="SimSun" panose="02010600030101010101" pitchFamily="2" charset="-122"/>
              </a:rPr>
              <a:t>10</a:t>
            </a:r>
            <a:r>
              <a:rPr lang="zh-CN" altLang="en-US" sz="2400" u="sng" dirty="0">
                <a:latin typeface="Microsoft YaHei" panose="020B0503020204020204" pitchFamily="34" charset="-122"/>
                <a:ea typeface="SimSun" panose="02010600030101010101" pitchFamily="2" charset="-122"/>
              </a:rPr>
              <a:t>月</a:t>
            </a:r>
            <a:r>
              <a:rPr lang="en-US" altLang="zh-CN" sz="2400" u="sng" dirty="0">
                <a:latin typeface="Microsoft YaHei" panose="020B0503020204020204" pitchFamily="34" charset="-122"/>
                <a:ea typeface="SimSun" panose="02010600030101010101" pitchFamily="2" charset="-122"/>
              </a:rPr>
              <a:t>27</a:t>
            </a:r>
            <a:r>
              <a:rPr lang="zh-CN" altLang="en-US" sz="2400" u="sng" dirty="0">
                <a:latin typeface="Microsoft YaHei" panose="020B0503020204020204" pitchFamily="34" charset="-122"/>
                <a:ea typeface="SimSun" panose="02010600030101010101" pitchFamily="2" charset="-122"/>
              </a:rPr>
              <a:t>日周五</a:t>
            </a:r>
            <a:r>
              <a:rPr lang="zh-CN" sz="2400" dirty="0">
                <a:effectLst/>
                <a:latin typeface="Microsoft YaHei" panose="020B0503020204020204" pitchFamily="34" charset="-122"/>
                <a:ea typeface="SimSun" panose="02010600030101010101" pitchFamily="2" charset="-122"/>
              </a:rPr>
              <a:t>，美国环城影城</a:t>
            </a:r>
            <a:r>
              <a:rPr lang="en-US" sz="2400" dirty="0">
                <a:effectLst/>
                <a:latin typeface="Microsoft YaHei" panose="020B0503020204020204" pitchFamily="34" charset="-122"/>
                <a:ea typeface="SimSun" panose="02010600030101010101" pitchFamily="2" charset="-122"/>
              </a:rPr>
              <a:t>Universal Studio</a:t>
            </a:r>
            <a:r>
              <a:rPr lang="zh-CN" sz="2400" dirty="0">
                <a:effectLst/>
                <a:latin typeface="Microsoft YaHei" panose="020B0503020204020204" pitchFamily="34" charset="-122"/>
                <a:ea typeface="SimSun" panose="02010600030101010101" pitchFamily="2" charset="-122"/>
              </a:rPr>
              <a:t>将在全美上映电影</a:t>
            </a:r>
            <a:r>
              <a:rPr lang="zh-CN" sz="2400" dirty="0">
                <a:effectLst/>
                <a:latin typeface="Calibri" panose="020F0502020204030204" pitchFamily="34" charset="0"/>
                <a:ea typeface="SimSun" panose="02010600030101010101" pitchFamily="2" charset="-122"/>
              </a:rPr>
              <a:t> </a:t>
            </a:r>
            <a:r>
              <a:rPr lang="en-US" sz="2400" u="sng" dirty="0">
                <a:effectLst/>
                <a:latin typeface="Calibri" panose="020F0502020204030204" pitchFamily="34" charset="0"/>
                <a:ea typeface="SimSun" panose="02010600030101010101" pitchFamily="2" charset="-122"/>
                <a:hlinkClick r:id="rId6">
                  <a:extLst>
                    <a:ext uri="{A12FA001-AC4F-418D-AE19-62706E023703}">
                      <ahyp:hlinkClr xmlns:ahyp="http://schemas.microsoft.com/office/drawing/2018/hyperlinkcolor" val="tx"/>
                    </a:ext>
                  </a:extLst>
                </a:hlinkClick>
              </a:rPr>
              <a:t>“Sight”</a:t>
            </a:r>
            <a:endParaRPr lang="en-US" sz="2400" dirty="0"/>
          </a:p>
          <a:p>
            <a:endParaRPr lang="en-US" sz="2800" dirty="0"/>
          </a:p>
        </p:txBody>
      </p:sp>
      <p:pic>
        <p:nvPicPr>
          <p:cNvPr id="3" name="Picture 2">
            <a:extLst>
              <a:ext uri="{FF2B5EF4-FFF2-40B4-BE49-F238E27FC236}">
                <a16:creationId xmlns:a16="http://schemas.microsoft.com/office/drawing/2014/main" id="{E787FFF9-9726-29B4-4940-15588A8947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270" y="425836"/>
            <a:ext cx="2332089" cy="3108120"/>
          </a:xfrm>
          <a:prstGeom prst="rect">
            <a:avLst/>
          </a:prstGeom>
        </p:spPr>
      </p:pic>
    </p:spTree>
    <p:extLst>
      <p:ext uri="{BB962C8B-B14F-4D97-AF65-F5344CB8AC3E}">
        <p14:creationId xmlns:p14="http://schemas.microsoft.com/office/powerpoint/2010/main" val="3225783853"/>
      </p:ext>
    </p:extLst>
  </p:cSld>
  <p:clrMapOvr>
    <a:masterClrMapping/>
  </p:clrMapOvr>
</p:sld>
</file>

<file path=ppt/theme/theme1.xml><?xml version="1.0" encoding="utf-8"?>
<a:theme xmlns:a="http://schemas.openxmlformats.org/drawingml/2006/main" name="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9190</TotalTime>
  <Words>280</Words>
  <Application>Microsoft Office PowerPoint</Application>
  <PresentationFormat>On-screen Show (4:3)</PresentationFormat>
  <Paragraphs>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Facet</vt:lpstr>
      <vt:lpstr>10/27 Friday, 美国环城影城Universal Studio将在全美各地上映电影 “Sight” (www.drmingwang.com)。 本片是以爱尔美国眼科 CEO王明旭教授(哈佛, MIT医学双博士、激光物理博士) (Ming Wang, MD, PhD)的传记”From Darkness to Sight”改编而拍摄的。电影讲述了一个出身清苦的年轻人身处逆境却不气馁，对知识孜孜以求，从中科大赴美留学后又经历了种族歧视，但仍自强不息，发明了一项帮助盲人视力复明的羊膜无形眼镜技术并取得了美国专利，目前已被几乎所有国家的上万名眼科医生广泛采用，为全世界上百万盲人恢复了视力，从而在世界和美国眼科界以一个中国人的形象站立了起来的感人的励志故事。 </vt:lpstr>
    </vt:vector>
  </TitlesOfParts>
  <Company>VUMC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Eyes by Wang</dc:title>
  <dc:creator>Ming Wang</dc:creator>
  <cp:lastModifiedBy>Dr. Ming Wang</cp:lastModifiedBy>
  <cp:revision>540</cp:revision>
  <cp:lastPrinted>2023-04-10T21:06:42Z</cp:lastPrinted>
  <dcterms:created xsi:type="dcterms:W3CDTF">2001-04-02T22:30:59Z</dcterms:created>
  <dcterms:modified xsi:type="dcterms:W3CDTF">2023-06-20T18:34:54Z</dcterms:modified>
</cp:coreProperties>
</file>